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8" r:id="rId3"/>
    <p:sldId id="4921" r:id="rId5"/>
    <p:sldId id="4922" r:id="rId6"/>
    <p:sldId id="4980" r:id="rId7"/>
    <p:sldId id="4981" r:id="rId8"/>
    <p:sldId id="4982" r:id="rId9"/>
    <p:sldId id="4935" r:id="rId10"/>
    <p:sldId id="4923" r:id="rId11"/>
    <p:sldId id="4924" r:id="rId12"/>
    <p:sldId id="4948" r:id="rId13"/>
    <p:sldId id="4968" r:id="rId14"/>
    <p:sldId id="4925" r:id="rId15"/>
    <p:sldId id="4926" r:id="rId16"/>
    <p:sldId id="4928" r:id="rId17"/>
    <p:sldId id="4931" r:id="rId18"/>
    <p:sldId id="4969" r:id="rId19"/>
    <p:sldId id="4970" r:id="rId20"/>
    <p:sldId id="4971" r:id="rId21"/>
    <p:sldId id="4932" r:id="rId22"/>
    <p:sldId id="4933" r:id="rId23"/>
  </p:sldIdLst>
  <p:sldSz cx="12192000" cy="6858000"/>
  <p:notesSz cx="6797675" cy="9928225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926" userDrawn="1">
          <p15:clr>
            <a:srgbClr val="A4A3A4"/>
          </p15:clr>
        </p15:guide>
        <p15:guide id="4" pos="6931" userDrawn="1">
          <p15:clr>
            <a:srgbClr val="A4A3A4"/>
          </p15:clr>
        </p15:guide>
        <p15:guide id="5" orient="horz" pos="3612" userDrawn="1">
          <p15:clr>
            <a:srgbClr val="A4A3A4"/>
          </p15:clr>
        </p15:guide>
        <p15:guide id="6" orient="horz" pos="459" userDrawn="1">
          <p15:clr>
            <a:srgbClr val="A4A3A4"/>
          </p15:clr>
        </p15:guide>
        <p15:guide id="7" orient="horz" pos="1482" userDrawn="1">
          <p15:clr>
            <a:srgbClr val="A4A3A4"/>
          </p15:clr>
        </p15:guide>
        <p15:guide id="8" orient="horz" pos="391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FF"/>
    <a:srgbClr val="66FF33"/>
    <a:srgbClr val="92D050"/>
    <a:srgbClr val="FF99FF"/>
    <a:srgbClr val="C5E0B4"/>
    <a:srgbClr val="D60093"/>
    <a:srgbClr val="FFD966"/>
    <a:srgbClr val="FF6600"/>
    <a:srgbClr val="E5FF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39" autoAdjust="0"/>
    <p:restoredTop sz="90012" autoAdjust="0"/>
  </p:normalViewPr>
  <p:slideViewPr>
    <p:cSldViewPr snapToGrid="0" showGuides="1">
      <p:cViewPr varScale="1">
        <p:scale>
          <a:sx n="123" d="100"/>
          <a:sy n="123" d="100"/>
        </p:scale>
        <p:origin x="758" y="-14"/>
      </p:cViewPr>
      <p:guideLst>
        <p:guide orient="horz" pos="2216"/>
        <p:guide pos="3840"/>
        <p:guide pos="2926"/>
        <p:guide pos="6931"/>
        <p:guide orient="horz" pos="3612"/>
        <p:guide orient="horz" pos="459"/>
        <p:guide orient="horz" pos="1482"/>
        <p:guide orient="horz" pos="391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1796"/>
    </p:cViewPr>
  </p:sorterViewPr>
  <p:notesViewPr>
    <p:cSldViewPr snapToGrid="0">
      <p:cViewPr varScale="1">
        <p:scale>
          <a:sx n="84" d="100"/>
          <a:sy n="84" d="100"/>
        </p:scale>
        <p:origin x="38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9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135"/>
          </a:xfrm>
          <a:prstGeom prst="rect">
            <a:avLst/>
          </a:prstGeom>
        </p:spPr>
        <p:txBody>
          <a:bodyPr vert="horz" lIns="91001" tIns="45501" rIns="91001" bIns="45501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135"/>
          </a:xfrm>
          <a:prstGeom prst="rect">
            <a:avLst/>
          </a:prstGeom>
        </p:spPr>
        <p:txBody>
          <a:bodyPr vert="horz" lIns="91001" tIns="45501" rIns="91001" bIns="45501" rtlCol="0"/>
          <a:lstStyle>
            <a:lvl1pPr algn="r">
              <a:defRPr sz="1200"/>
            </a:lvl1pPr>
          </a:lstStyle>
          <a:p>
            <a:fld id="{065A9D10-00A1-4316-9DBF-1CFF2F39C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001" tIns="45501" rIns="91001" bIns="45501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001" tIns="45501" rIns="91001" bIns="45501" rtlCol="0" anchor="b"/>
          <a:lstStyle>
            <a:lvl1pPr algn="r">
              <a:defRPr sz="1200"/>
            </a:lvl1pPr>
          </a:lstStyle>
          <a:p>
            <a:fld id="{1C21E0D4-31D8-4080-A573-64BBB9E87E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135"/>
          </a:xfrm>
          <a:prstGeom prst="rect">
            <a:avLst/>
          </a:prstGeom>
        </p:spPr>
        <p:txBody>
          <a:bodyPr vert="horz" lIns="91001" tIns="45501" rIns="91001" bIns="45501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135"/>
          </a:xfrm>
          <a:prstGeom prst="rect">
            <a:avLst/>
          </a:prstGeom>
        </p:spPr>
        <p:txBody>
          <a:bodyPr vert="horz" lIns="91001" tIns="45501" rIns="91001" bIns="45501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001" tIns="45501" rIns="91001" bIns="45501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001" tIns="45501" rIns="91001" bIns="45501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001" tIns="45501" rIns="91001" bIns="45501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001" tIns="45501" rIns="91001" bIns="45501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1404" y="-11700"/>
            <a:ext cx="12194512" cy="6993161"/>
            <a:chOff x="4049" y="26519"/>
            <a:chExt cx="12194512" cy="6993161"/>
          </a:xfrm>
        </p:grpSpPr>
        <p:pic>
          <p:nvPicPr>
            <p:cNvPr id="23" name="图片 22"/>
            <p:cNvPicPr>
              <a:picLocks noChangeAspect="1"/>
            </p:cNvPicPr>
            <p:nvPr userDrawn="1"/>
          </p:nvPicPr>
          <p:blipFill rotWithShape="1">
            <a:blip r:embed="rId2">
              <a:clrChange>
                <a:clrFrom>
                  <a:srgbClr val="01182D"/>
                </a:clrFrom>
                <a:clrTo>
                  <a:srgbClr val="01182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6" t="50499"/>
            <a:stretch>
              <a:fillRect/>
            </a:stretch>
          </p:blipFill>
          <p:spPr>
            <a:xfrm>
              <a:off x="6561" y="3618316"/>
              <a:ext cx="12192000" cy="3401364"/>
            </a:xfrm>
            <a:prstGeom prst="rect">
              <a:avLst/>
            </a:prstGeom>
          </p:spPr>
        </p:pic>
        <p:sp>
          <p:nvSpPr>
            <p:cNvPr id="24" name="矩形 23"/>
            <p:cNvSpPr/>
            <p:nvPr userDrawn="1"/>
          </p:nvSpPr>
          <p:spPr>
            <a:xfrm>
              <a:off x="4049" y="26519"/>
              <a:ext cx="12192000" cy="6692474"/>
            </a:xfrm>
            <a:prstGeom prst="rect">
              <a:avLst/>
            </a:prstGeom>
            <a:gradFill flip="none" rotWithShape="1">
              <a:gsLst>
                <a:gs pos="3000">
                  <a:schemeClr val="accent1">
                    <a:alpha val="97000"/>
                    <a:lumMod val="5000"/>
                    <a:lumOff val="95000"/>
                  </a:schemeClr>
                </a:gs>
                <a:gs pos="89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</p:grp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07940" y="355007"/>
            <a:ext cx="1554844" cy="353947"/>
          </a:xfrm>
          <a:prstGeom prst="rect">
            <a:avLst/>
          </a:prstGeom>
        </p:spPr>
      </p:pic>
      <p:sp>
        <p:nvSpPr>
          <p:cNvPr id="16" name="任意多边形 20"/>
          <p:cNvSpPr/>
          <p:nvPr userDrawn="1"/>
        </p:nvSpPr>
        <p:spPr>
          <a:xfrm flipV="1">
            <a:off x="323927" y="350564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zh-CN" altLang="en-US" sz="1350"/>
          </a:p>
        </p:txBody>
      </p:sp>
      <p:sp>
        <p:nvSpPr>
          <p:cNvPr id="17" name="椭圆 16"/>
          <p:cNvSpPr/>
          <p:nvPr userDrawn="1"/>
        </p:nvSpPr>
        <p:spPr>
          <a:xfrm>
            <a:off x="11288283" y="6586205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8785" y="6689480"/>
            <a:ext cx="12180571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/>
          </a:p>
        </p:txBody>
      </p:sp>
      <p:sp>
        <p:nvSpPr>
          <p:cNvPr id="19" name="矩形 18"/>
          <p:cNvSpPr/>
          <p:nvPr userDrawn="1"/>
        </p:nvSpPr>
        <p:spPr>
          <a:xfrm>
            <a:off x="-3915" y="6689480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20" name="灯片编号占位符 3"/>
          <p:cNvSpPr txBox="1"/>
          <p:nvPr userDrawn="1"/>
        </p:nvSpPr>
        <p:spPr>
          <a:xfrm>
            <a:off x="11265696" y="6580555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3" y="257615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灯片编号占位符 3"/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z="9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</a:fld>
            <a:endParaRPr lang="zh-CN" alt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3" y="942764"/>
            <a:ext cx="11374963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0E7C7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9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DA9CF-03F6-42E8-909A-D8D840B3AC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B504D-74F3-442C-BEA0-A4B04CBF96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tags" Target="../tags/tag1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10"/>
          <p:cNvSpPr>
            <a:spLocks noChangeArrowheads="1"/>
          </p:cNvSpPr>
          <p:nvPr/>
        </p:nvSpPr>
        <p:spPr bwMode="black">
          <a:xfrm>
            <a:off x="6779172" y="5991225"/>
            <a:ext cx="4664163" cy="503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zh-CN" altLang="en-US" b="1" i="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胡迪青  邵志远 </a:t>
            </a:r>
            <a:fld id="{BB962C8B-B14F-4D97-AF65-F5344CB8AC3E}" type="datetime6">
              <a:rPr lang="zh-CN" altLang="en-US" b="1" i="0" smtClean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</a:fld>
            <a:endParaRPr lang="zh-CN" altLang="en-US" b="1" i="0" dirty="0">
              <a:solidFill>
                <a:schemeClr val="tx2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021955" y="1198245"/>
            <a:ext cx="2753995" cy="1776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314" name="Rectangle 9"/>
          <p:cNvSpPr>
            <a:spLocks noChangeArrowheads="1"/>
          </p:cNvSpPr>
          <p:nvPr/>
        </p:nvSpPr>
        <p:spPr bwMode="black">
          <a:xfrm>
            <a:off x="710565" y="668655"/>
            <a:ext cx="9738995" cy="237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indent="5334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黑体" panose="02010609060101010101" pitchFamily="49" charset="-122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4800" b="1" i="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系统能力培养综合实践</a:t>
            </a:r>
            <a:endParaRPr lang="zh-CN" altLang="en-US" sz="4800" b="1" i="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4000" b="1" i="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——</a:t>
            </a:r>
            <a:r>
              <a:rPr lang="zh-CN" altLang="en-US" sz="4000" b="1" i="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之蓝牙小车</a:t>
            </a:r>
            <a:endParaRPr lang="zh-CN" altLang="en-US" sz="4000" b="1" i="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240" y="3127375"/>
            <a:ext cx="2759710" cy="19615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硬件平台简介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6465" y="3189605"/>
            <a:ext cx="4441825" cy="3277235"/>
          </a:xfrm>
          <a:prstGeom prst="rect">
            <a:avLst/>
          </a:prstGeom>
        </p:spPr>
      </p:pic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Zynq-7000系列基于Xilinx的可扩展处理平台结构，该结构在单芯片内集成了双核ARM Cortex-A9多核处理器的处理系统（</a:t>
            </a:r>
            <a:r>
              <a:rPr lang="zh-CN" altLang="en-US" sz="2400" dirty="0">
                <a:solidFill>
                  <a:srgbClr val="FF0000"/>
                </a:solidFill>
                <a:cs typeface="微软雅黑" panose="020B0503020204020204" pitchFamily="34" charset="-122"/>
                <a:sym typeface="+mn-ea"/>
              </a:rPr>
              <a:t>Processing System，PS</a:t>
            </a:r>
            <a:r>
              <a:rPr lang="zh-CN" altLang="en-US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）和Xilinx可编程逻辑（</a:t>
            </a:r>
            <a:r>
              <a:rPr lang="en-US" altLang="zh-CN" sz="2400" b="1" dirty="0">
                <a:solidFill>
                  <a:srgbClr val="0E7C7F"/>
                </a:solidFill>
                <a:sym typeface="+mn-ea"/>
              </a:rPr>
              <a:t>Programmable Logic，PL</a:t>
            </a:r>
            <a:r>
              <a:rPr lang="zh-CN" altLang="en-US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）</a:t>
            </a:r>
            <a:endParaRPr lang="zh-CN" altLang="en-US" sz="2400" dirty="0">
              <a:solidFill>
                <a:schemeClr val="tx1"/>
              </a:solidFill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5602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868160" y="2802890"/>
            <a:ext cx="5132070" cy="3663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硬件平台简介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87823" y="761154"/>
            <a:ext cx="11374963" cy="563702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tx1"/>
                </a:solidFill>
                <a:cs typeface="微软雅黑" panose="020B0503020204020204" pitchFamily="34" charset="-122"/>
                <a:sym typeface="+mn-ea"/>
              </a:rPr>
              <a:t>ARM Cortex-A9多核处理器的处理系统</a:t>
            </a:r>
            <a:endParaRPr lang="zh-CN" altLang="en-US" sz="2400" dirty="0">
              <a:solidFill>
                <a:schemeClr val="tx1"/>
              </a:solidFill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7650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21305" y="1572260"/>
            <a:ext cx="6550025" cy="50533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实验内容安排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93315" y="4367530"/>
            <a:ext cx="7138670" cy="19367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蓝牙小车</a:t>
            </a:r>
            <a:endParaRPr lang="en-US" altLang="zh-CN" sz="2400" dirty="0"/>
          </a:p>
          <a:p>
            <a:pPr lvl="1">
              <a:lnSpc>
                <a:spcPct val="110000"/>
              </a:lnSpc>
            </a:pPr>
            <a:r>
              <a:rPr lang="zh-CN" altLang="en-US" sz="2000" b="1" dirty="0"/>
              <a:t>实验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PL</a:t>
            </a:r>
            <a:r>
              <a:rPr lang="zh-CN" altLang="en-US" sz="2000" b="1" dirty="0"/>
              <a:t>端设备控制（轮询）</a:t>
            </a:r>
            <a:endParaRPr lang="en-US" altLang="zh-CN" sz="2000" b="1" dirty="0"/>
          </a:p>
          <a:p>
            <a:pPr lvl="1">
              <a:lnSpc>
                <a:spcPct val="110000"/>
              </a:lnSpc>
            </a:pPr>
            <a:r>
              <a:rPr lang="zh-CN" altLang="en-US" sz="2000" b="1" dirty="0"/>
              <a:t>实验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PL</a:t>
            </a:r>
            <a:r>
              <a:rPr lang="zh-CN" altLang="en-US" sz="2000" b="1" dirty="0"/>
              <a:t>端设备控制（中断）</a:t>
            </a:r>
            <a:endParaRPr lang="zh-CN" altLang="en-US" sz="2000" b="1" dirty="0"/>
          </a:p>
          <a:p>
            <a:pPr lvl="1">
              <a:lnSpc>
                <a:spcPct val="110000"/>
              </a:lnSpc>
            </a:pPr>
            <a:r>
              <a:rPr lang="zh-CN" altLang="en-US" sz="2000" b="1" dirty="0"/>
              <a:t>实验</a:t>
            </a:r>
            <a:r>
              <a:rPr lang="en-US" altLang="zh-CN" sz="2000" b="1" dirty="0"/>
              <a:t>3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PS</a:t>
            </a:r>
            <a:r>
              <a:rPr lang="zh-CN" altLang="en-US" sz="2000" b="1" dirty="0"/>
              <a:t>端设备访问（通过</a:t>
            </a:r>
            <a:r>
              <a:rPr lang="en-US" altLang="zh-CN" sz="2000" b="1" dirty="0"/>
              <a:t>VFS</a:t>
            </a:r>
            <a:r>
              <a:rPr lang="zh-CN" altLang="en-US" sz="2000" b="1" dirty="0"/>
              <a:t>）</a:t>
            </a:r>
            <a:endParaRPr lang="zh-CN" altLang="en-US" sz="2000" b="1" dirty="0"/>
          </a:p>
          <a:p>
            <a:pPr lvl="1"/>
            <a:endParaRPr lang="zh-CN" altLang="en-US" sz="2200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5857240" y="1092835"/>
            <a:ext cx="6083300" cy="2771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just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FFC000"/>
              </a:buClr>
              <a:buFont typeface="Wingdings" panose="05000000000000000000" pitchFamily="2" charset="2"/>
              <a:buChar char="n"/>
              <a:defRPr sz="2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C000"/>
              </a:buClr>
              <a:buFont typeface="Wingdings" panose="05000000000000000000" pitchFamily="2" charset="2"/>
              <a:buChar char="p"/>
              <a:defRPr sz="24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C000"/>
              </a:buClr>
              <a:buFont typeface="Wingdings" panose="05000000000000000000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ym typeface="+mn-ea"/>
              </a:rPr>
              <a:t>软件部分（</a:t>
            </a:r>
            <a:r>
              <a:rPr lang="en-US" altLang="zh-CN" sz="2400" dirty="0">
                <a:sym typeface="+mn-ea"/>
              </a:rPr>
              <a:t>gitee.com/</a:t>
            </a:r>
            <a:r>
              <a:rPr lang="en-US" altLang="zh-CN" sz="2400" dirty="0" err="1">
                <a:sym typeface="+mn-ea"/>
              </a:rPr>
              <a:t>hustos</a:t>
            </a:r>
            <a:r>
              <a:rPr lang="en-US" altLang="zh-CN" sz="2400" dirty="0">
                <a:sym typeface="+mn-ea"/>
              </a:rPr>
              <a:t>/</a:t>
            </a:r>
            <a:r>
              <a:rPr lang="en-US" altLang="zh-CN" sz="2400" dirty="0" err="1">
                <a:sym typeface="+mn-ea"/>
              </a:rPr>
              <a:t>pke</a:t>
            </a:r>
            <a:r>
              <a:rPr lang="en-US" altLang="zh-CN" sz="2400" dirty="0">
                <a:sym typeface="+mn-ea"/>
              </a:rPr>
              <a:t>-doc</a:t>
            </a:r>
            <a:r>
              <a:rPr lang="zh-CN" altLang="en-US" sz="2400" dirty="0">
                <a:sym typeface="+mn-ea"/>
              </a:rPr>
              <a:t>）</a:t>
            </a:r>
            <a:endParaRPr lang="zh-CN" altLang="en-US" sz="2400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1~4</a:t>
            </a:r>
            <a:r>
              <a:rPr lang="zh-CN" altLang="en-US" sz="1800" b="1" dirty="0"/>
              <a:t>：基础部分（操作系统课程）</a:t>
            </a:r>
            <a:endParaRPr lang="zh-CN" altLang="en-US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5_1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polling</a:t>
            </a:r>
            <a:r>
              <a:rPr lang="zh-CN" altLang="en-US" sz="1800" b="1" dirty="0"/>
              <a:t>模式外设管理</a:t>
            </a:r>
            <a:endParaRPr lang="zh-CN" altLang="en-US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5_2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PLIC</a:t>
            </a:r>
            <a:r>
              <a:rPr lang="zh-CN" altLang="en-US" sz="1800" b="1" dirty="0"/>
              <a:t>模式中断处理</a:t>
            </a:r>
            <a:endParaRPr lang="en-US" altLang="zh-CN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5_3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PS</a:t>
            </a:r>
            <a:r>
              <a:rPr lang="zh-CN" altLang="en-US" sz="1800" b="1" dirty="0"/>
              <a:t>端设备</a:t>
            </a:r>
            <a:endParaRPr lang="zh-CN" altLang="en-US" sz="18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487689" y="1087121"/>
            <a:ext cx="5369551" cy="27774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just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FFC000"/>
              </a:buClr>
              <a:buFont typeface="Wingdings" panose="05000000000000000000" pitchFamily="2" charset="2"/>
              <a:buChar char="n"/>
              <a:defRPr sz="2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C000"/>
              </a:buClr>
              <a:buFont typeface="Wingdings" panose="05000000000000000000" pitchFamily="2" charset="2"/>
              <a:buChar char="p"/>
              <a:defRPr sz="24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C000"/>
              </a:buClr>
              <a:buFont typeface="Wingdings" panose="05000000000000000000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ym typeface="+mn-ea"/>
              </a:rPr>
              <a:t>硬件部分（</a:t>
            </a:r>
            <a:r>
              <a:rPr lang="en-US" altLang="zh-CN" sz="2400" dirty="0">
                <a:sym typeface="+mn-ea"/>
              </a:rPr>
              <a:t>RISCV-on-PYNQ</a:t>
            </a:r>
            <a:r>
              <a:rPr lang="zh-CN" altLang="en-US" sz="2400" dirty="0">
                <a:sym typeface="+mn-ea"/>
              </a:rPr>
              <a:t>）</a:t>
            </a:r>
            <a:endParaRPr lang="zh-CN" altLang="en-US" sz="2400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准备工作：</a:t>
            </a:r>
            <a:r>
              <a:rPr lang="en-US" altLang="zh-CN" sz="1800" b="1" dirty="0"/>
              <a:t>RISCV-on-PYNQ</a:t>
            </a:r>
            <a:r>
              <a:rPr lang="zh-CN" altLang="en-US" sz="1800" b="1" dirty="0"/>
              <a:t>的部署</a:t>
            </a:r>
            <a:endParaRPr lang="zh-CN" altLang="en-US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1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AXI-UART</a:t>
            </a:r>
            <a:r>
              <a:rPr lang="zh-CN" altLang="en-US" sz="1800" b="1" dirty="0"/>
              <a:t>桥接</a:t>
            </a:r>
            <a:endParaRPr lang="zh-CN" altLang="en-US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2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PLIC</a:t>
            </a:r>
            <a:r>
              <a:rPr lang="zh-CN" altLang="en-US" sz="1800" b="1" dirty="0"/>
              <a:t>控制器设计</a:t>
            </a:r>
            <a:endParaRPr lang="en-US" altLang="zh-CN" sz="1800" b="1" dirty="0"/>
          </a:p>
          <a:p>
            <a:pPr lvl="1">
              <a:lnSpc>
                <a:spcPct val="150000"/>
              </a:lnSpc>
            </a:pPr>
            <a:r>
              <a:rPr lang="zh-CN" altLang="en-US" sz="1800" b="1" dirty="0"/>
              <a:t>实验</a:t>
            </a:r>
            <a:r>
              <a:rPr lang="en-US" altLang="zh-CN" sz="1800" b="1" dirty="0"/>
              <a:t>3</a:t>
            </a:r>
            <a:r>
              <a:rPr lang="zh-CN" altLang="en-US" sz="1800" b="1" dirty="0"/>
              <a:t>：配置</a:t>
            </a:r>
            <a:r>
              <a:rPr lang="en-US" altLang="zh-CN" sz="1800" b="1" dirty="0"/>
              <a:t>PS</a:t>
            </a:r>
            <a:r>
              <a:rPr lang="zh-CN" altLang="en-US" sz="1800" b="1" dirty="0"/>
              <a:t>端</a:t>
            </a:r>
            <a:r>
              <a:rPr lang="en-US" altLang="zh-CN" sz="1800" b="1" dirty="0"/>
              <a:t>USB</a:t>
            </a:r>
            <a:r>
              <a:rPr lang="zh-CN" altLang="en-US" sz="1800" b="1" dirty="0"/>
              <a:t>设备</a:t>
            </a:r>
            <a:endParaRPr lang="zh-CN" altLang="en-US" sz="1800" b="1" dirty="0"/>
          </a:p>
          <a:p>
            <a:endParaRPr lang="zh-CN" altLang="en-US" sz="2000" b="1" dirty="0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4100474" y="2463801"/>
            <a:ext cx="2207895" cy="12065"/>
          </a:xfrm>
          <a:prstGeom prst="straightConnector1">
            <a:avLst/>
          </a:prstGeom>
          <a:ln w="31750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下箭头 15"/>
          <p:cNvSpPr/>
          <p:nvPr/>
        </p:nvSpPr>
        <p:spPr>
          <a:xfrm rot="1697668">
            <a:off x="5682314" y="3455637"/>
            <a:ext cx="335363" cy="1508922"/>
          </a:xfrm>
          <a:prstGeom prst="downArrow">
            <a:avLst>
              <a:gd name="adj1" fmla="val 50000"/>
              <a:gd name="adj2" fmla="val 481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下箭头 16"/>
          <p:cNvSpPr/>
          <p:nvPr/>
        </p:nvSpPr>
        <p:spPr>
          <a:xfrm rot="19759635">
            <a:off x="4310719" y="3464832"/>
            <a:ext cx="335363" cy="1508922"/>
          </a:xfrm>
          <a:prstGeom prst="downArrow">
            <a:avLst>
              <a:gd name="adj1" fmla="val 50000"/>
              <a:gd name="adj2" fmla="val 481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/>
          <p:nvPr>
            <p:custDataLst>
              <p:tags r:id="rId1"/>
            </p:custDataLst>
          </p:nvPr>
        </p:nvCxnSpPr>
        <p:spPr>
          <a:xfrm flipV="1">
            <a:off x="4060877" y="2903039"/>
            <a:ext cx="2207895" cy="12065"/>
          </a:xfrm>
          <a:prstGeom prst="straightConnector1">
            <a:avLst/>
          </a:prstGeom>
          <a:ln w="31750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>
            <p:custDataLst>
              <p:tags r:id="rId2"/>
            </p:custDataLst>
          </p:nvPr>
        </p:nvCxnSpPr>
        <p:spPr>
          <a:xfrm flipV="1">
            <a:off x="4161854" y="3411990"/>
            <a:ext cx="2207895" cy="12065"/>
          </a:xfrm>
          <a:prstGeom prst="straightConnector1">
            <a:avLst/>
          </a:prstGeom>
          <a:ln w="31750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准备工作</a:t>
            </a:r>
            <a:endParaRPr lang="zh-CN" altLang="en-US"/>
          </a:p>
        </p:txBody>
      </p:sp>
      <p:sp>
        <p:nvSpPr>
          <p:cNvPr id="12291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ym typeface="+mn-ea"/>
              </a:rPr>
              <a:t>自由组队（</a:t>
            </a:r>
            <a:r>
              <a:rPr lang="en-US" altLang="zh-CN" sz="2400" dirty="0">
                <a:sym typeface="+mn-ea"/>
              </a:rPr>
              <a:t>4-6</a:t>
            </a:r>
            <a:r>
              <a:rPr sz="2400" dirty="0">
                <a:sym typeface="+mn-ea"/>
              </a:rPr>
              <a:t>人一组</a:t>
            </a:r>
            <a:r>
              <a:rPr lang="zh-CN" sz="2400" dirty="0">
                <a:sym typeface="+mn-ea"/>
              </a:rPr>
              <a:t>，最多不超过</a:t>
            </a:r>
            <a:r>
              <a:rPr lang="en-US" altLang="zh-CN" sz="2400" dirty="0">
                <a:sym typeface="+mn-ea"/>
              </a:rPr>
              <a:t>7</a:t>
            </a:r>
            <a:r>
              <a:rPr lang="zh-CN" altLang="en-US" sz="2400" dirty="0">
                <a:sym typeface="+mn-ea"/>
              </a:rPr>
              <a:t>人</a:t>
            </a:r>
            <a:r>
              <a:rPr sz="2400" dirty="0">
                <a:sym typeface="+mn-ea"/>
              </a:rPr>
              <a:t>）</a:t>
            </a:r>
            <a:r>
              <a:rPr lang="zh-CN" sz="2400" dirty="0">
                <a:sym typeface="+mn-ea"/>
              </a:rPr>
              <a:t>，完成组队后</a:t>
            </a:r>
            <a:r>
              <a:rPr lang="zh-CN" altLang="en-US" sz="2400" dirty="0">
                <a:sym typeface="+mn-ea"/>
              </a:rPr>
              <a:t>尽快上报</a:t>
            </a:r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小组名称</a:t>
            </a:r>
            <a:r>
              <a:rPr lang="zh-CN" altLang="en-US" sz="2400" dirty="0">
                <a:sym typeface="+mn-ea"/>
              </a:rPr>
              <a:t>及团队</a:t>
            </a:r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成员名单</a:t>
            </a:r>
            <a:r>
              <a:rPr lang="zh-CN" altLang="en-US" sz="2400" dirty="0"/>
              <a:t>！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zh-CN" sz="2400" dirty="0"/>
              <a:t>微助教及</a:t>
            </a:r>
            <a:r>
              <a:rPr lang="en-US" altLang="zh-CN" sz="2400" dirty="0"/>
              <a:t>QQ</a:t>
            </a:r>
            <a:r>
              <a:rPr lang="zh-CN" altLang="en-US" sz="2400" dirty="0"/>
              <a:t>群</a:t>
            </a:r>
            <a:r>
              <a:rPr lang="zh-CN" altLang="zh-CN" sz="2400" dirty="0"/>
              <a:t>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680" y="3148330"/>
            <a:ext cx="9349105" cy="2705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760" y="2852420"/>
            <a:ext cx="2101215" cy="30010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成绩评定</a:t>
            </a:r>
            <a:endParaRPr lang="zh-CN" altLang="en-US" dirty="0"/>
          </a:p>
        </p:txBody>
      </p:sp>
      <p:sp>
        <p:nvSpPr>
          <p:cNvPr id="1945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sz="2400" b="1" dirty="0"/>
              <a:t>成绩构成</a:t>
            </a:r>
            <a:endParaRPr altLang="zh-CN" sz="2400" b="1" dirty="0"/>
          </a:p>
          <a:p>
            <a:pPr lvl="1">
              <a:lnSpc>
                <a:spcPct val="150000"/>
              </a:lnSpc>
            </a:pPr>
            <a:r>
              <a:rPr altLang="zh-CN" sz="2000" b="1" dirty="0"/>
              <a:t>设计过程</a:t>
            </a:r>
            <a:r>
              <a:rPr lang="zh-CN" sz="2000" b="1" dirty="0"/>
              <a:t>、</a:t>
            </a:r>
            <a:r>
              <a:rPr altLang="zh-CN" sz="2000" b="1" dirty="0"/>
              <a:t>结果</a:t>
            </a:r>
            <a:r>
              <a:rPr lang="zh-CN" sz="2000" b="1" dirty="0"/>
              <a:t>及答辩演示</a:t>
            </a:r>
            <a:r>
              <a:rPr altLang="zh-CN" sz="2000" b="1" dirty="0"/>
              <a:t>：    </a:t>
            </a:r>
            <a:r>
              <a:rPr lang="en-US" sz="2000" b="1" dirty="0"/>
              <a:t>		6</a:t>
            </a:r>
            <a:r>
              <a:rPr lang="en-US" altLang="zh-CN" sz="2000" b="1" dirty="0"/>
              <a:t>0%</a:t>
            </a:r>
            <a:endParaRPr lang="en-US" altLang="zh-CN" sz="2000" b="1" dirty="0"/>
          </a:p>
          <a:p>
            <a:pPr lvl="1">
              <a:lnSpc>
                <a:spcPct val="150000"/>
              </a:lnSpc>
            </a:pPr>
            <a:r>
              <a:rPr lang="zh-CN" altLang="en-US" sz="2000" b="1" dirty="0"/>
              <a:t>团队小组间互评及组内互评：</a:t>
            </a:r>
            <a:r>
              <a:rPr lang="en-US" altLang="zh-CN" sz="2000" b="1" dirty="0"/>
              <a:t>		20%</a:t>
            </a:r>
            <a:endParaRPr lang="en-US" altLang="zh-CN" sz="2000" b="1" dirty="0"/>
          </a:p>
          <a:p>
            <a:pPr lvl="1">
              <a:lnSpc>
                <a:spcPct val="150000"/>
              </a:lnSpc>
            </a:pPr>
            <a:r>
              <a:rPr lang="zh-CN" sz="2000" b="1" dirty="0"/>
              <a:t>实验</a:t>
            </a:r>
            <a:r>
              <a:rPr altLang="zh-CN" sz="2000" b="1" dirty="0"/>
              <a:t>报告</a:t>
            </a:r>
            <a:r>
              <a:rPr lang="zh-CN" sz="2000" b="1" dirty="0"/>
              <a:t>撰写</a:t>
            </a:r>
            <a:r>
              <a:rPr altLang="zh-CN" sz="2000" b="1" dirty="0"/>
              <a:t>：</a:t>
            </a:r>
            <a:r>
              <a:rPr lang="en-US" altLang="zh-CN" sz="2000" b="1" dirty="0"/>
              <a:t>              			20%</a:t>
            </a:r>
            <a:endParaRPr lang="en-US" altLang="zh-CN" sz="2000" b="1" dirty="0"/>
          </a:p>
          <a:p>
            <a:pPr lvl="2">
              <a:lnSpc>
                <a:spcPct val="150000"/>
              </a:lnSpc>
            </a:pPr>
            <a:endParaRPr lang="en-US" altLang="zh-CN" sz="2000" b="1" dirty="0"/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抄袭或被抄袭 </a:t>
            </a:r>
            <a:r>
              <a:rPr lang="en-US" altLang="zh-CN" sz="2000" b="1" dirty="0">
                <a:solidFill>
                  <a:srgbClr val="FF0000"/>
                </a:solidFill>
              </a:rPr>
              <a:t>0 </a:t>
            </a:r>
            <a:r>
              <a:rPr lang="zh-CN" altLang="en-US" sz="2000" b="1" dirty="0">
                <a:solidFill>
                  <a:srgbClr val="FF0000"/>
                </a:solidFill>
              </a:rPr>
              <a:t>分，报告查重！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lvl="2">
              <a:lnSpc>
                <a:spcPct val="150000"/>
              </a:lnSpc>
            </a:pPr>
            <a:endParaRPr lang="zh-CN" altLang="en-US" sz="2400" b="1" dirty="0"/>
          </a:p>
          <a:p>
            <a:endParaRPr sz="24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>
                <a:sym typeface="+mn-ea"/>
              </a:rPr>
              <a:t>成绩评定</a:t>
            </a:r>
            <a:endParaRPr lang="zh-CN" altLang="zh-CN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400" dirty="0">
                <a:sym typeface="+mn-ea"/>
              </a:rPr>
              <a:t>各课程目标成绩占比</a:t>
            </a:r>
            <a:endParaRPr lang="zh-CN" altLang="zh-CN" sz="2400" dirty="0"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75958" y="2010693"/>
          <a:ext cx="10840085" cy="31384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/>
                <a:gridCol w="1699895"/>
                <a:gridCol w="7616190"/>
              </a:tblGrid>
              <a:tr h="55245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考核项目</a:t>
                      </a:r>
                      <a:endParaRPr lang="en-US" sz="2000" b="1" spc="13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28575">
                      <a:solidFill>
                        <a:srgbClr val="646464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成绩占比</a:t>
                      </a:r>
                      <a:endParaRPr lang="en-US" sz="2000" b="1" spc="13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28575">
                      <a:solidFill>
                        <a:srgbClr val="646464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考核内容</a:t>
                      </a:r>
                      <a:endParaRPr lang="en-US" sz="2000" b="1" spc="13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28575">
                      <a:solidFill>
                        <a:srgbClr val="646464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1435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课程</a:t>
                      </a:r>
                      <a:r>
                        <a:rPr 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目标1</a:t>
                      </a:r>
                      <a:endParaRPr lang="en-US" sz="1800" b="1" spc="12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40%</a:t>
                      </a:r>
                      <a:endParaRPr 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考核设计方案的质量和创新性</a:t>
                      </a:r>
                      <a:endParaRPr 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28575">
                      <a:solidFill>
                        <a:srgbClr val="646464"/>
                      </a:solidFill>
                      <a:prstDash val="solid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1498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课程</a:t>
                      </a:r>
                      <a:r>
                        <a:rPr 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目标2</a:t>
                      </a:r>
                      <a:endParaRPr lang="en-US" sz="1800" b="1" spc="12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50%</a:t>
                      </a:r>
                      <a:endParaRPr 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考核课程设计过程、总体质量和实施效果</a:t>
                      </a:r>
                      <a:r>
                        <a:rPr lang="zh-CN" alt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。</a:t>
                      </a:r>
                      <a:endParaRPr lang="zh-CN" alt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1435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课程</a:t>
                      </a:r>
                      <a:r>
                        <a:rPr lang="en-US" sz="1800" b="1" spc="12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目标3</a:t>
                      </a:r>
                      <a:endParaRPr lang="en-US" sz="1800" b="1" spc="120">
                        <a:solidFill>
                          <a:srgbClr val="646464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  <a:endParaRPr 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考核团队执行效果</a:t>
                      </a:r>
                      <a:endParaRPr lang="en-US" sz="1800" b="1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177800" marR="177800" marT="107950" marB="107950" anchor="ctr">
                    <a:lnL w="9525">
                      <a:solidFill>
                        <a:srgbClr val="646464"/>
                      </a:solidFill>
                      <a:prstDash val="dash"/>
                    </a:lnL>
                    <a:lnR w="9525">
                      <a:solidFill>
                        <a:srgbClr val="646464"/>
                      </a:solidFill>
                      <a:prstDash val="dash"/>
                    </a:lnR>
                    <a:lnT w="9525">
                      <a:solidFill>
                        <a:srgbClr val="646464"/>
                      </a:solidFill>
                      <a:prstDash val="dash"/>
                    </a:lnT>
                    <a:lnB w="9525">
                      <a:solidFill>
                        <a:srgbClr val="646464"/>
                      </a:solidFill>
                      <a:prstDash val="dash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>
                <a:sym typeface="+mn-ea"/>
              </a:rPr>
              <a:t>成绩评定</a:t>
            </a:r>
            <a:endParaRPr lang="zh-CN" altLang="zh-CN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sz="2400" dirty="0">
                <a:sym typeface="+mn-ea"/>
              </a:rPr>
              <a:t>课程目标 </a:t>
            </a:r>
            <a:r>
              <a:rPr lang="en-US" altLang="zh-CN" sz="2400" dirty="0">
                <a:sym typeface="+mn-ea"/>
              </a:rPr>
              <a:t>1 </a:t>
            </a:r>
            <a:r>
              <a:rPr lang="zh-CN" altLang="en-US" sz="2400" dirty="0">
                <a:sym typeface="+mn-ea"/>
              </a:rPr>
              <a:t>评价标准</a:t>
            </a:r>
            <a:endParaRPr lang="zh-CN" altLang="zh-CN" sz="2400" dirty="0"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215900" y="1977037"/>
          <a:ext cx="11760200" cy="30848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70605"/>
                <a:gridCol w="3100705"/>
                <a:gridCol w="3264535"/>
                <a:gridCol w="1824355"/>
              </a:tblGrid>
              <a:tr h="68453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优秀</a:t>
                      </a:r>
                      <a:endParaRPr 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良好—</a:t>
                      </a:r>
                      <a:r>
                        <a:rPr lang="zh-CN" alt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中等</a:t>
                      </a:r>
                      <a:endParaRPr lang="zh-CN" alt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 dirty="0" err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及格</a:t>
                      </a:r>
                      <a:endParaRPr lang="en-US" sz="2000" b="1" spc="130" dirty="0" err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不及格</a:t>
                      </a:r>
                      <a:endParaRPr lang="en-US" sz="18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</a:tr>
              <a:tr h="2400300"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8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基于CPU+FPGA的SoC技术，采用IP集成的方法，搭建一个基于FPGA开发板的蓝牙小车，蓝牙小车运行自主的PKE操作系统，在此基础上</a:t>
                      </a:r>
                      <a:r>
                        <a:rPr sz="1800" b="1" spc="12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开发了具有可展示度、具有新颖性和创新性的蓝牙小车应用系统</a:t>
                      </a:r>
                      <a:r>
                        <a:rPr lang="en-US" sz="1800" b="0" spc="12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。</a:t>
                      </a:r>
                      <a:endParaRPr lang="en-US" sz="1800" b="0" spc="12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800" b="0" spc="12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基于CPU+FPGA的SoC技术，采用IP集成的方法，搭建一个基于FPGA开发板的蓝牙小车，蓝牙小车运行自主的PKE操作系统，在此基础上开发了蓝牙小车</a:t>
                      </a:r>
                      <a:r>
                        <a:rPr sz="1800" b="1" spc="12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应用系统</a:t>
                      </a:r>
                      <a:r>
                        <a:rPr lang="en-US" sz="1800" b="0" spc="12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。</a:t>
                      </a:r>
                      <a:endParaRPr lang="en-US" sz="1800" b="0" spc="12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800" b="0" spc="12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基于CPU+FPGA的SoC技术，采用IP集成的方法，搭建一个基于FPGA开发板的蓝牙小车，并能够</a:t>
                      </a:r>
                      <a:r>
                        <a:rPr sz="1800" b="1" spc="12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运行蓝牙小车应用程序</a:t>
                      </a:r>
                      <a:r>
                        <a:rPr sz="1800" b="0" spc="12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，但是没有操作系统支持</a:t>
                      </a:r>
                      <a:r>
                        <a:rPr lang="en-US" sz="1800" b="0" spc="12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。</a:t>
                      </a:r>
                      <a:endParaRPr lang="en-US" sz="1800" b="0" spc="12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800" b="0" spc="12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蓝牙小车没有搭建成功，且过程考核也不合格</a:t>
                      </a:r>
                      <a:r>
                        <a:rPr lang="en-US" sz="1800" b="0" spc="120" dirty="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sz="1800" b="0" spc="120" dirty="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>
                <a:sym typeface="+mn-ea"/>
              </a:rPr>
              <a:t>成绩评定</a:t>
            </a:r>
            <a:endParaRPr lang="zh-CN" altLang="zh-CN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sz="2400" dirty="0">
                <a:sym typeface="+mn-ea"/>
              </a:rPr>
              <a:t>课程目标 </a:t>
            </a:r>
            <a:r>
              <a:rPr lang="en-US" altLang="zh-CN" sz="2400" dirty="0">
                <a:sym typeface="+mn-ea"/>
              </a:rPr>
              <a:t>2 </a:t>
            </a:r>
            <a:r>
              <a:rPr lang="zh-CN" altLang="en-US" sz="2400" dirty="0">
                <a:sym typeface="+mn-ea"/>
              </a:rPr>
              <a:t>评价标准</a:t>
            </a:r>
            <a:endParaRPr lang="zh-CN" altLang="zh-CN" sz="2400" dirty="0"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215900" y="1863690"/>
          <a:ext cx="11760200" cy="38258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11170"/>
                <a:gridCol w="2910205"/>
                <a:gridCol w="3053080"/>
                <a:gridCol w="2785745"/>
              </a:tblGrid>
              <a:tr h="833755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优秀</a:t>
                      </a:r>
                      <a:endParaRPr lang="en-US" sz="20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良好—</a:t>
                      </a:r>
                      <a:r>
                        <a:rPr lang="zh-CN" altLang="en-US" sz="20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中等</a:t>
                      </a:r>
                      <a:endParaRPr lang="zh-CN" altLang="en-US" sz="20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及格</a:t>
                      </a:r>
                      <a:endParaRPr lang="en-US" sz="20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不及格</a:t>
                      </a:r>
                      <a:endParaRPr lang="en-US" sz="20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</a:tr>
              <a:tr h="2992120"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能根据蓝牙小车的总体目标和设计方案，选择正确的设计与实现路线，设计合理的实验方案对实现过程的正确性进行验证，且现场</a:t>
                      </a:r>
                      <a:r>
                        <a:rPr lang="en-US" sz="1800" b="1" spc="13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验收演示效果好</a:t>
                      </a: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sz="1800" b="0" spc="13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能根据蓝牙小车的总体目标和设计方案，选择正确的设计与实现路线，设计实验方案对实现过程的正确性进行验证，现场验收能够</a:t>
                      </a:r>
                      <a:r>
                        <a:rPr lang="en-US" sz="1800" b="1" spc="13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达到预期的演示效果</a:t>
                      </a: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sz="1800" b="0" spc="13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能根据蓝牙小车的总体目标和设计方案，确定设计与实现路线，设计实验方案，现场验收能够</a:t>
                      </a:r>
                      <a:r>
                        <a:rPr lang="en-US" sz="1800" b="1" spc="13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实现部分蓝牙小车的应用</a:t>
                      </a: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sz="1800" b="0" spc="13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选择的设计与实现路线不正确，没有设计相应的实验方案对实现过程的正确性进行验证，且现场验收</a:t>
                      </a:r>
                      <a:r>
                        <a:rPr lang="en-US" sz="1800" b="1" spc="13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蓝牙小车无法运行</a:t>
                      </a:r>
                      <a:r>
                        <a:rPr lang="en-US" sz="1800" b="0" spc="13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sz="1800" b="0" spc="13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317500" marR="317500" marT="215900" marB="2159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>
                <a:sym typeface="+mn-ea"/>
              </a:rPr>
              <a:t>成绩评定</a:t>
            </a:r>
            <a:endParaRPr lang="zh-CN" altLang="zh-CN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sz="2400" dirty="0">
                <a:sym typeface="+mn-ea"/>
              </a:rPr>
              <a:t>课程目标 </a:t>
            </a:r>
            <a:r>
              <a:rPr lang="en-US" altLang="zh-CN" sz="2400" dirty="0">
                <a:sym typeface="+mn-ea"/>
              </a:rPr>
              <a:t>3 </a:t>
            </a:r>
            <a:r>
              <a:rPr lang="zh-CN" altLang="en-US" sz="2400" dirty="0">
                <a:sym typeface="+mn-ea"/>
              </a:rPr>
              <a:t>评价标准</a:t>
            </a:r>
            <a:endParaRPr lang="zh-CN" altLang="zh-CN" sz="2400" dirty="0"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215900" y="1736090"/>
          <a:ext cx="11760200" cy="34334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91610"/>
                <a:gridCol w="4069715"/>
                <a:gridCol w="2092960"/>
                <a:gridCol w="1605915"/>
              </a:tblGrid>
              <a:tr h="684530"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优秀</a:t>
                      </a:r>
                      <a:endParaRPr 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良好—</a:t>
                      </a:r>
                      <a:r>
                        <a:rPr lang="zh-CN" alt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中等</a:t>
                      </a:r>
                      <a:endParaRPr lang="zh-CN" alt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及格</a:t>
                      </a:r>
                      <a:endParaRPr 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spc="13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不及格</a:t>
                      </a:r>
                      <a:endParaRPr lang="en-US" sz="2000" b="1" spc="13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 cap="rnd">
                      <a:solidFill>
                        <a:srgbClr val="144D73"/>
                      </a:solidFill>
                      <a:prstDash val="solid"/>
                    </a:lnT>
                    <a:lnB w="19050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144D73"/>
                    </a:solidFill>
                  </a:tcPr>
                </a:tc>
              </a:tr>
              <a:tr h="2748915"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能根据设计任务要求组建团队，成员分工明确、合理。能理解多学科背景下的团队中各角色的定位与责任，能够胜任个人承担的角色任务，并能与团队其他成员有效沟通。</a:t>
                      </a:r>
                      <a:endParaRPr lang="en-US" sz="1800" b="0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19050" cap="rnd">
                      <a:solidFill>
                        <a:srgbClr val="144D73"/>
                      </a:solidFill>
                      <a:prstDash val="solid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团队成员分工明确、合理；能够胜任个人承担的角色任务，并能与团队其他成员有效沟通。</a:t>
                      </a:r>
                      <a:endParaRPr lang="en-US" sz="1800" b="0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有团队，且团队成员有分工。</a:t>
                      </a:r>
                      <a:endParaRPr lang="en-US" sz="1800" b="0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3175">
                      <a:solidFill>
                        <a:srgbClr val="144D73"/>
                      </a:solidFill>
                      <a:prstDash val="dot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spc="120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无团队，或仅有形式上的团队。</a:t>
                      </a:r>
                      <a:endParaRPr lang="en-US" sz="1800" b="0" spc="120">
                        <a:solidFill>
                          <a:srgbClr val="4040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54000" marR="254000" marT="177800" marB="177800" anchor="ctr">
                    <a:lnL w="3175">
                      <a:solidFill>
                        <a:srgbClr val="144D73"/>
                      </a:solidFill>
                      <a:prstDash val="dot"/>
                    </a:lnL>
                    <a:lnR w="19050" cap="rnd">
                      <a:solidFill>
                        <a:srgbClr val="144D73"/>
                      </a:solidFill>
                      <a:prstDash val="solid"/>
                    </a:lnR>
                    <a:lnT w="19050">
                      <a:solidFill>
                        <a:srgbClr val="144D73"/>
                      </a:solidFill>
                      <a:prstDash val="solid"/>
                    </a:lnT>
                    <a:lnB w="19050" cap="rnd">
                      <a:solidFill>
                        <a:srgbClr val="144D73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注意事项</a:t>
            </a:r>
            <a:endParaRPr lang="zh-CN" altLang="en-US" dirty="0"/>
          </a:p>
        </p:txBody>
      </p:sp>
      <p:sp>
        <p:nvSpPr>
          <p:cNvPr id="44035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altLang="zh-CN" sz="2400" b="1" dirty="0">
                <a:sym typeface="+mn-ea"/>
              </a:rPr>
              <a:t>最终结果验收按小组进行</a:t>
            </a:r>
            <a:r>
              <a:rPr lang="zh-CN" sz="2400" b="1" dirty="0">
                <a:sym typeface="+mn-ea"/>
              </a:rPr>
              <a:t>展示和</a:t>
            </a:r>
            <a:r>
              <a:rPr altLang="zh-CN" sz="2400" b="1" dirty="0">
                <a:sym typeface="+mn-ea"/>
              </a:rPr>
              <a:t>答辩</a:t>
            </a:r>
            <a:r>
              <a:rPr lang="zh-CN" sz="2400" b="1" dirty="0">
                <a:sym typeface="+mn-ea"/>
              </a:rPr>
              <a:t>（具体时间再协商）</a:t>
            </a:r>
            <a:endParaRPr lang="zh-CN" sz="2400" b="1" dirty="0">
              <a:sym typeface="+mn-ea"/>
            </a:endParaRPr>
          </a:p>
          <a:p>
            <a:r>
              <a:rPr lang="zh-CN" altLang="en-US" sz="2400" b="1" dirty="0">
                <a:sym typeface="+mn-ea"/>
              </a:rPr>
              <a:t>报告原则上不超过</a:t>
            </a:r>
            <a:r>
              <a:rPr lang="en-US" altLang="zh-CN" sz="2400" b="1" dirty="0">
                <a:sym typeface="+mn-ea"/>
              </a:rPr>
              <a:t>30</a:t>
            </a:r>
            <a:r>
              <a:rPr lang="zh-CN" altLang="en-US" sz="2400" b="1" dirty="0">
                <a:sym typeface="+mn-ea"/>
              </a:rPr>
              <a:t>页，每个人都需要提交报告，按组提交工程源码、答辩</a:t>
            </a:r>
            <a:r>
              <a:rPr lang="en-US" altLang="zh-CN" sz="2400" b="1" dirty="0">
                <a:sym typeface="+mn-ea"/>
              </a:rPr>
              <a:t>PPT</a:t>
            </a:r>
            <a:r>
              <a:rPr lang="zh-CN" altLang="en-US" sz="2400" b="1" dirty="0">
                <a:sym typeface="+mn-ea"/>
              </a:rPr>
              <a:t>和演示视频等。（在课程平台上，提交电子版即可！）</a:t>
            </a:r>
            <a:endParaRPr lang="zh-CN" altLang="en-US" sz="2400" b="1" dirty="0">
              <a:solidFill>
                <a:srgbClr val="FF0000"/>
              </a:solidFill>
            </a:endParaRPr>
          </a:p>
          <a:p>
            <a:r>
              <a:rPr lang="zh-CN" altLang="en-US" sz="2400" b="1" dirty="0">
                <a:solidFill>
                  <a:srgbClr val="FF0000"/>
                </a:solidFill>
              </a:rPr>
              <a:t>多讨论，多讨论，多讨论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pPr lvl="1"/>
            <a:r>
              <a:rPr lang="zh-CN" altLang="en-US" sz="2000" dirty="0"/>
              <a:t>没有愚蠢的问题，不要闭门造车</a:t>
            </a:r>
            <a:endParaRPr lang="en-US" altLang="zh-CN" sz="2000" dirty="0"/>
          </a:p>
          <a:p>
            <a:pPr lvl="1"/>
            <a:r>
              <a:rPr lang="zh-CN" altLang="en-US" sz="2000" dirty="0"/>
              <a:t>方案不是唯一的，但一定要想清楚！</a:t>
            </a:r>
            <a:endParaRPr lang="en-US" altLang="zh-CN" sz="2000" dirty="0"/>
          </a:p>
          <a:p>
            <a:r>
              <a:rPr lang="zh-CN" altLang="en-US" sz="2400" dirty="0"/>
              <a:t>学会有效的调试方法</a:t>
            </a:r>
            <a:endParaRPr lang="zh-CN" altLang="en-US" sz="2400" dirty="0"/>
          </a:p>
          <a:p>
            <a:r>
              <a:rPr lang="zh-CN" altLang="en-US" sz="2400" dirty="0"/>
              <a:t>多存盘，存网盘，别存</a:t>
            </a:r>
            <a:r>
              <a:rPr lang="en-US" altLang="zh-CN" sz="2400" dirty="0"/>
              <a:t>U</a:t>
            </a:r>
            <a:r>
              <a:rPr lang="zh-CN" altLang="en-US" sz="2400" dirty="0"/>
              <a:t>盘</a:t>
            </a:r>
            <a:endParaRPr lang="zh-CN" altLang="en-US" sz="2400" dirty="0"/>
          </a:p>
          <a:p>
            <a:r>
              <a:rPr lang="zh-CN" altLang="en-US" sz="2400" b="1" dirty="0">
                <a:solidFill>
                  <a:srgbClr val="FF0000"/>
                </a:solidFill>
              </a:rPr>
              <a:t>注意版本管理，注重团队合作！</a:t>
            </a:r>
            <a:endParaRPr lang="zh-CN" altLang="en-US" sz="2400" b="1" dirty="0">
              <a:solidFill>
                <a:srgbClr val="FF0000"/>
              </a:solidFill>
            </a:endParaRPr>
          </a:p>
          <a:p>
            <a:pPr lvl="1"/>
            <a:endParaRPr lang="zh-CN" altLang="en-US" sz="2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课程的目的和意义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服务于信息产业自主可控的国家战略需求</a:t>
            </a:r>
            <a:endParaRPr lang="zh-CN" altLang="en-US" sz="2000" b="1" dirty="0"/>
          </a:p>
          <a:p>
            <a:r>
              <a:rPr lang="zh-CN" altLang="en-US" sz="2000" b="1" dirty="0"/>
              <a:t>我国正在实施“中国制造2025”、“互联网+”、“网络强国”等重大战略，目的在于突破核心关键技术，构筑先发优势，使我国在未来全球创新生态系统中能占据战略制高点。</a:t>
            </a:r>
            <a:endParaRPr lang="zh-CN" altLang="en-US" sz="2000" b="1" dirty="0"/>
          </a:p>
          <a:p>
            <a:r>
              <a:rPr lang="zh-CN" altLang="en-US" sz="2000" b="1" dirty="0"/>
              <a:t>对</a:t>
            </a:r>
            <a:r>
              <a:rPr sz="2000" b="1">
                <a:sym typeface="+mn-ea"/>
              </a:rPr>
              <a:t>计算机专业</a:t>
            </a:r>
            <a:r>
              <a:rPr lang="zh-CN" altLang="en-US" sz="2000" b="1" dirty="0"/>
              <a:t>人才的知识结构与能力结构的深度、广度以及信息技术与其他产业融合创新能力都提出了更高要求。</a:t>
            </a:r>
            <a:endParaRPr lang="zh-CN" altLang="en-US" sz="2000" b="1" dirty="0"/>
          </a:p>
          <a:p>
            <a:r>
              <a:rPr lang="zh-CN" altLang="en-US" sz="2000" b="1" dirty="0"/>
              <a:t>新工科</a:t>
            </a:r>
            <a:endParaRPr lang="zh-CN" altLang="en-US" sz="1900" b="1" dirty="0"/>
          </a:p>
          <a:p>
            <a:pPr lvl="1"/>
            <a:r>
              <a:rPr lang="en-US" altLang="zh-CN" sz="1800" b="1" dirty="0"/>
              <a:t>工程实践能力强；创新能力强；具备国际竞争力的高素质复合型人才。</a:t>
            </a:r>
            <a:endParaRPr lang="en-US" altLang="zh-CN" sz="1800" b="1" dirty="0"/>
          </a:p>
          <a:p>
            <a:pPr lvl="1"/>
            <a:r>
              <a:rPr lang="en-US" altLang="zh-CN" sz="1800" b="1" dirty="0"/>
              <a:t>学习而且是快速学习新事物的能力；广泛的专业交叉和融合中学习。</a:t>
            </a:r>
            <a:endParaRPr sz="1800" b="1" dirty="0"/>
          </a:p>
          <a:p>
            <a:pPr marL="0" indent="0">
              <a:buNone/>
            </a:pPr>
            <a:endParaRPr lang="zh-CN" altLang="en-US" sz="18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课程宗旨：</a:t>
            </a:r>
            <a:r>
              <a:rPr lang="zh-CN" altLang="en-US" sz="2400" b="1" dirty="0">
                <a:solidFill>
                  <a:srgbClr val="FF0000"/>
                </a:solidFill>
              </a:rPr>
              <a:t>能玩 </a:t>
            </a:r>
            <a:r>
              <a:rPr lang="en-US" altLang="zh-CN" sz="2400" b="1" dirty="0">
                <a:solidFill>
                  <a:srgbClr val="FF0000"/>
                </a:solidFill>
              </a:rPr>
              <a:t>+ </a:t>
            </a:r>
            <a:r>
              <a:rPr lang="zh-CN" altLang="en-US" sz="2400" b="1">
                <a:solidFill>
                  <a:srgbClr val="FF0000"/>
                </a:solidFill>
              </a:rPr>
              <a:t>好玩 </a:t>
            </a:r>
            <a:r>
              <a:rPr lang="en-US" altLang="zh-CN" sz="2400" b="1">
                <a:solidFill>
                  <a:srgbClr val="FF0000"/>
                </a:solidFill>
              </a:rPr>
              <a:t>+ </a:t>
            </a:r>
            <a:r>
              <a:rPr lang="zh-CN" altLang="en-US" sz="2400" b="1">
                <a:solidFill>
                  <a:srgbClr val="FF0000"/>
                </a:solidFill>
              </a:rPr>
              <a:t>玩出水平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9550" y="2035175"/>
            <a:ext cx="6692900" cy="37649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系统能力培养概述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我国信息产业基础相对薄弱，核心技术和产品长期受制于人，给国民经济建设和国家安全带来严重威胁。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sz="2400"/>
              <a:t>信息产业自主可控的三大基石，即CPU、操作系统、编译系统，一直是我国信息产业的瓶颈</a:t>
            </a:r>
            <a:r>
              <a:rPr lang="zh-CN" altLang="en-US" sz="2400" dirty="0"/>
              <a:t>。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计算机系统能力是指对软硬件系统深刻理解，具有系统层面认知和设计能力，能对软硬件功能进行合理划分、对系统不同层次进行抽象封装、对系统整体进行性能分析和调优、调试，以及根据不同的应用合理构建系统框架等能力。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Arial" panose="020B0604020202020204" pitchFamily="34" charset="0"/>
              </a:rPr>
              <a:t>面向系统能力培养的课程体系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HK" altLang="en-US" sz="1600" b="1">
                <a:sym typeface="宋体" panose="02010600030101010101" pitchFamily="2" charset="-122"/>
              </a:rPr>
              <a:t>面向我国“信息产业自主可控”的国家战略, </a:t>
            </a:r>
            <a:r>
              <a:rPr lang="zh-CN" altLang="zh-HK" sz="1600" b="1">
                <a:sym typeface="宋体" panose="02010600030101010101" pitchFamily="2" charset="-122"/>
              </a:rPr>
              <a:t>学院已经</a:t>
            </a:r>
            <a:r>
              <a:rPr lang="zh-HK" altLang="en-US" sz="1600" b="1">
                <a:sym typeface="宋体" panose="02010600030101010101" pitchFamily="2" charset="-122"/>
              </a:rPr>
              <a:t>进行了</a:t>
            </a:r>
            <a:r>
              <a:rPr lang="zh-CN" altLang="zh-HK" sz="1600" b="1">
                <a:sym typeface="宋体" panose="02010600030101010101" pitchFamily="2" charset="-122"/>
              </a:rPr>
              <a:t>多年的</a:t>
            </a:r>
            <a:r>
              <a:rPr lang="zh-HK" altLang="en-US" sz="1600" b="1">
                <a:sym typeface="宋体" panose="02010600030101010101" pitchFamily="2" charset="-122"/>
              </a:rPr>
              <a:t>计算机系统能力培养模式的研究与实践。</a:t>
            </a:r>
            <a:endParaRPr lang="zh-HK" altLang="en-US" sz="1600" b="1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HK" altLang="en-US" sz="1600" b="1">
                <a:sym typeface="+mn-ea"/>
              </a:rPr>
              <a:t>围绕系统能力培养进行课程群建设</a:t>
            </a:r>
            <a:r>
              <a:rPr lang="zh-CN" altLang="zh-HK" sz="1600" b="1">
                <a:sym typeface="+mn-ea"/>
              </a:rPr>
              <a:t>的需求。</a:t>
            </a:r>
            <a:r>
              <a:rPr lang="zh-HK" altLang="en-US" sz="1600" b="1">
                <a:sym typeface="宋体" panose="02010600030101010101" pitchFamily="2" charset="-122"/>
              </a:rPr>
              <a:t>将《计算机组成原理》、《操作系统》、《编译原理》、《接口技术》等课程中所学到的知识，进行系统性融合，使其成为一个更加完整的整体</a:t>
            </a:r>
            <a:r>
              <a:rPr lang="zh-CN" altLang="en-US" sz="1600" dirty="0"/>
              <a:t>。</a:t>
            </a:r>
            <a:endParaRPr lang="zh-CN" altLang="en-US" sz="1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2450" y="2429510"/>
            <a:ext cx="8547100" cy="4083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Arial" panose="020B0604020202020204" pitchFamily="34" charset="0"/>
              </a:rPr>
              <a:t>面向系统能力培养的课程体系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2800" y="941705"/>
            <a:ext cx="10566400" cy="57594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课程目标（工程教育认证）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942975"/>
            <a:ext cx="11134725" cy="5636895"/>
          </a:xfrm>
        </p:spPr>
        <p:txBody>
          <a:bodyPr>
            <a:normAutofit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目标1：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基于CPU+FPGA的SoC技术，采用IP集成的方法，搭建一个基于FPGA开发板的蓝牙小车硬件平台；在该蓝牙小车平台上部署和运行自主的PKE操作系统；在此基础上进行软、硬件开发，实现一个具有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可展示度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、具有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新颖性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创新性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的蓝牙小车</a:t>
            </a:r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应用系统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。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目标2：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根据蓝牙小车的设计需求，认真研究、对比和讨论，确定蓝牙小车的总体目标和设计方案；根据蓝牙小车的总体目标和设计方案，选择正确的设计与实现路线，设计实验方案对实现过程的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正确性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进行验证。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目标3：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能根据设计任务要求组建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团队</a:t>
            </a:r>
            <a:r>
              <a:rPr lang="zh-CN" altLang="en-US" sz="2000" b="1" dirty="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，成员分工明确、合理。能指出、解释、比较和选择多学科背景下的团队中各角色的定位与责任，能够胜任个人承担的角色任务，并能与团队其他成员有效沟通。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课程目标（思政）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/>
              <a:t>设计极富挑战性的，具有可展示度、新颖必和创新性、运行自主操作系统的蓝牙小车应用系统，一方面增强同学们对我国信息产业自主可控的</a:t>
            </a:r>
            <a:r>
              <a:rPr lang="zh-CN" altLang="en-US" sz="2400" b="1" dirty="0">
                <a:solidFill>
                  <a:srgbClr val="FF0000"/>
                </a:solidFill>
              </a:rPr>
              <a:t>信念</a:t>
            </a:r>
            <a:r>
              <a:rPr lang="zh-CN" altLang="en-US" sz="2400" dirty="0"/>
              <a:t>和</a:t>
            </a:r>
            <a:r>
              <a:rPr lang="zh-CN" altLang="en-US" sz="2400" b="1" dirty="0">
                <a:solidFill>
                  <a:srgbClr val="FF0000"/>
                </a:solidFill>
              </a:rPr>
              <a:t>信心</a:t>
            </a:r>
            <a:r>
              <a:rPr lang="zh-CN" altLang="en-US" sz="2400" dirty="0"/>
              <a:t>，同时提升解决复杂工程问题的</a:t>
            </a:r>
            <a:r>
              <a:rPr lang="zh-CN" altLang="en-US" sz="2400" b="1" dirty="0">
                <a:solidFill>
                  <a:srgbClr val="FF0000"/>
                </a:solidFill>
              </a:rPr>
              <a:t>实践能力</a:t>
            </a:r>
            <a:r>
              <a:rPr lang="zh-CN" altLang="en-US" sz="2400" dirty="0"/>
              <a:t>；注重团队分工和合作，培养集体主义和</a:t>
            </a:r>
            <a:r>
              <a:rPr lang="zh-CN" altLang="en-US" sz="2400" b="1" dirty="0">
                <a:solidFill>
                  <a:srgbClr val="FF0000"/>
                </a:solidFill>
              </a:rPr>
              <a:t>团队精神</a:t>
            </a:r>
            <a:r>
              <a:rPr lang="zh-CN" altLang="en-US" sz="2400" dirty="0"/>
              <a:t>；通过兴趣引导，激发同学们的创造力，从而培养学生的自主学习能力，增强</a:t>
            </a:r>
            <a:r>
              <a:rPr lang="zh-CN" altLang="en-US" sz="2400" b="1" dirty="0">
                <a:solidFill>
                  <a:srgbClr val="FF0000"/>
                </a:solidFill>
              </a:rPr>
              <a:t>终身学习</a:t>
            </a:r>
            <a:r>
              <a:rPr lang="zh-CN" altLang="en-US" sz="2400" dirty="0"/>
              <a:t>意识。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课程概况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三大部分构成</a:t>
            </a:r>
            <a:endParaRPr lang="en-US" altLang="zh-CN" sz="2400" dirty="0"/>
          </a:p>
          <a:p>
            <a:pPr lvl="1"/>
            <a:r>
              <a:rPr lang="zh-CN" altLang="en-US" sz="2000" dirty="0"/>
              <a:t>硬件系统（</a:t>
            </a:r>
            <a:r>
              <a:rPr lang="en-US" altLang="zh-CN" sz="2000" dirty="0"/>
              <a:t>RISC-V</a:t>
            </a:r>
            <a:r>
              <a:rPr lang="zh-CN" altLang="en-US" sz="2000" dirty="0"/>
              <a:t>处理器系统）</a:t>
            </a:r>
            <a:endParaRPr lang="en-US" altLang="zh-CN" sz="2000" dirty="0"/>
          </a:p>
          <a:p>
            <a:pPr lvl="1"/>
            <a:r>
              <a:rPr lang="zh-CN" altLang="en-US" sz="2000" dirty="0"/>
              <a:t>操作系统（</a:t>
            </a:r>
            <a:r>
              <a:rPr lang="en-US" altLang="zh-CN" sz="2000" dirty="0"/>
              <a:t>PKE</a:t>
            </a:r>
            <a:r>
              <a:rPr lang="zh-CN" altLang="en-US" sz="2000" dirty="0"/>
              <a:t>操作系统）</a:t>
            </a:r>
            <a:endParaRPr lang="en-US" altLang="zh-CN" sz="2000" dirty="0"/>
          </a:p>
          <a:p>
            <a:pPr lvl="1"/>
            <a:r>
              <a:rPr lang="zh-CN" altLang="en-US" sz="2000" dirty="0"/>
              <a:t>应用（蓝牙小车）</a:t>
            </a:r>
            <a:endParaRPr lang="en-US" altLang="zh-CN" sz="2000" dirty="0"/>
          </a:p>
          <a:p>
            <a:pPr algn="l">
              <a:buSzTx/>
            </a:pPr>
            <a:r>
              <a:rPr lang="zh-CN" altLang="en-US" sz="2400" dirty="0"/>
              <a:t>并行发展</a:t>
            </a:r>
            <a:endParaRPr lang="zh-CN" altLang="en-US" sz="2400" dirty="0"/>
          </a:p>
          <a:p>
            <a:pPr lvl="1" algn="l">
              <a:buSzTx/>
            </a:pPr>
            <a:r>
              <a:rPr lang="zh-CN" altLang="en-US" sz="2000" dirty="0">
                <a:sym typeface="Wingdings" panose="05000000000000000000" pitchFamily="2" charset="2"/>
              </a:rPr>
              <a:t>硬件设计（RISC</a:t>
            </a:r>
            <a:r>
              <a:rPr lang="en-US" altLang="zh-CN" sz="2000" dirty="0">
                <a:sym typeface="Wingdings" panose="05000000000000000000" pitchFamily="2" charset="2"/>
              </a:rPr>
              <a:t>-</a:t>
            </a:r>
            <a:r>
              <a:rPr lang="zh-CN" altLang="en-US" sz="2000" dirty="0">
                <a:sym typeface="Wingdings" panose="05000000000000000000" pitchFamily="2" charset="2"/>
              </a:rPr>
              <a:t>V）</a:t>
            </a:r>
            <a:endParaRPr lang="zh-CN" altLang="en-US" sz="2000" dirty="0">
              <a:sym typeface="Wingdings" panose="05000000000000000000" pitchFamily="2" charset="2"/>
            </a:endParaRPr>
          </a:p>
          <a:p>
            <a:pPr lvl="1" algn="l">
              <a:buSzTx/>
            </a:pPr>
            <a:r>
              <a:rPr lang="zh-CN" altLang="en-US" sz="2000" dirty="0">
                <a:sym typeface="Wingdings" panose="05000000000000000000" pitchFamily="2" charset="2"/>
              </a:rPr>
              <a:t>软件设计（OS）</a:t>
            </a:r>
            <a:endParaRPr lang="zh-CN" altLang="en-US" sz="2000" dirty="0">
              <a:sym typeface="Wingdings" panose="05000000000000000000" pitchFamily="2" charset="2"/>
            </a:endParaRPr>
          </a:p>
          <a:p>
            <a:pPr algn="l">
              <a:buSzTx/>
            </a:pPr>
            <a:r>
              <a:rPr lang="zh-CN" altLang="en-US" sz="2400" dirty="0"/>
              <a:t>由浅入深</a:t>
            </a:r>
            <a:endParaRPr lang="zh-CN" altLang="en-US" sz="2400" dirty="0"/>
          </a:p>
          <a:p>
            <a:pPr lvl="1" algn="l">
              <a:buSzTx/>
            </a:pPr>
            <a:r>
              <a:rPr lang="zh-CN" altLang="en-US" sz="2000" dirty="0"/>
              <a:t>完成基础实验 </a:t>
            </a:r>
            <a:r>
              <a:rPr lang="zh-CN" altLang="en-US" sz="2000" dirty="0">
                <a:sym typeface="Wingdings" panose="05000000000000000000" pitchFamily="2" charset="2"/>
              </a:rPr>
              <a:t> 培养基础的系统能力</a:t>
            </a:r>
            <a:r>
              <a:rPr lang="zh-CN" altLang="en-US" sz="2000" dirty="0">
                <a:sym typeface="+mn-ea"/>
              </a:rPr>
              <a:t> </a:t>
            </a:r>
            <a:r>
              <a:rPr lang="zh-CN" altLang="en-US" sz="2000" dirty="0">
                <a:sym typeface="Wingdings" panose="05000000000000000000" pitchFamily="2" charset="2"/>
              </a:rPr>
              <a:t> 培养创新性的系统能力</a:t>
            </a:r>
            <a:endParaRPr lang="zh-CN" altLang="en-US" sz="2000" dirty="0">
              <a:sym typeface="Wingdings" panose="05000000000000000000" pitchFamily="2" charset="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2375" y="1226185"/>
            <a:ext cx="4570730" cy="34277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879975" y="3985260"/>
            <a:ext cx="15367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蓝牙小车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>
            <a:off x="3859962" y="3891583"/>
            <a:ext cx="968453" cy="28828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3900502" y="4231004"/>
            <a:ext cx="927913" cy="23083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课程概况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ym typeface="+mn-ea"/>
              </a:rPr>
              <a:t>硬件系统部分</a:t>
            </a:r>
            <a:endParaRPr lang="zh-CN" altLang="en-US" sz="2400" dirty="0"/>
          </a:p>
          <a:p>
            <a:pPr lvl="1">
              <a:lnSpc>
                <a:spcPct val="200000"/>
              </a:lnSpc>
            </a:pPr>
            <a:r>
              <a:rPr lang="en-US" altLang="zh-CN" sz="2000" b="1" dirty="0"/>
              <a:t>https://gitee.com/hustos/fpga-pynq</a:t>
            </a:r>
            <a:endParaRPr lang="en-US" altLang="zh-CN" sz="2000" b="1" dirty="0"/>
          </a:p>
          <a:p>
            <a:pPr>
              <a:lnSpc>
                <a:spcPct val="200000"/>
              </a:lnSpc>
            </a:pPr>
            <a:r>
              <a:rPr lang="zh-CN" altLang="en-US" sz="2400" dirty="0">
                <a:sym typeface="+mn-ea"/>
              </a:rPr>
              <a:t>操作系统部分</a:t>
            </a:r>
            <a:endParaRPr lang="zh-CN" altLang="en-US" sz="2400" dirty="0"/>
          </a:p>
          <a:p>
            <a:pPr lvl="1">
              <a:lnSpc>
                <a:spcPct val="200000"/>
              </a:lnSpc>
            </a:pPr>
            <a:r>
              <a:rPr sz="2000" b="1" dirty="0"/>
              <a:t>https://gitee.com/hustos/pke-doc</a:t>
            </a:r>
            <a:endParaRPr sz="2000" b="1" dirty="0"/>
          </a:p>
          <a:p>
            <a:pPr>
              <a:lnSpc>
                <a:spcPct val="200000"/>
              </a:lnSpc>
            </a:pPr>
            <a:r>
              <a:rPr lang="zh-CN" altLang="en-US" sz="2400" dirty="0"/>
              <a:t>蓝牙小车部分</a:t>
            </a:r>
            <a:endParaRPr lang="en-US" altLang="zh-CN" sz="2400" dirty="0"/>
          </a:p>
          <a:p>
            <a:pPr lvl="1">
              <a:lnSpc>
                <a:spcPct val="200000"/>
              </a:lnSpc>
            </a:pPr>
            <a:r>
              <a:rPr lang="zh-CN" altLang="en-US" sz="2000" b="1" dirty="0"/>
              <a:t>两者的汇聚</a:t>
            </a:r>
            <a:endParaRPr lang="en-US" sz="2000" b="1" dirty="0"/>
          </a:p>
          <a:p>
            <a:pPr marL="0" indent="0">
              <a:buNone/>
            </a:pPr>
            <a:endParaRPr lang="zh-CN" altLang="en-US" sz="2000" b="1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TABLE_BEAUTIFY" val="smartTable{95ae4c35-5d4f-4921-8b5c-dc7b9afb5c10}"/>
</p:tagLst>
</file>

<file path=ppt/tags/tag6.xml><?xml version="1.0" encoding="utf-8"?>
<p:tagLst xmlns:p="http://schemas.openxmlformats.org/presentationml/2006/main">
  <p:tag name="KSO_WM_UNIT_TABLE_BEAUTIFY" val="smartTable{94f1036e-ba21-427f-a010-5bc12c832c73}"/>
  <p:tag name="TABLE_SKINIDX" val="0"/>
  <p:tag name="TABLE_ENCOLOR" val="#FFFFFF"/>
  <p:tag name="KSO_WM_BEAUTIFY_FLAG" val=""/>
</p:tagLst>
</file>

<file path=ppt/tags/tag7.xml><?xml version="1.0" encoding="utf-8"?>
<p:tagLst xmlns:p="http://schemas.openxmlformats.org/presentationml/2006/main">
  <p:tag name="KSO_WM_UNIT_TABLE_BEAUTIFY" val="smartTable{c7401997-693d-44af-ab0c-7cab815d559d}"/>
  <p:tag name="TABLE_SKINIDX" val="0"/>
  <p:tag name="TABLE_ENCOLOR" val="#FFFFFF"/>
  <p:tag name="KSO_WM_BEAUTIFY_FLAG" val=""/>
</p:tagLst>
</file>

<file path=ppt/tags/tag8.xml><?xml version="1.0" encoding="utf-8"?>
<p:tagLst xmlns:p="http://schemas.openxmlformats.org/presentationml/2006/main">
  <p:tag name="KSO_WM_UNIT_TABLE_BEAUTIFY" val="smartTable{f0de7066-3b3e-4ad8-91d1-5b929ff73a86}"/>
  <p:tag name="TABLE_SKINIDX" val="0"/>
  <p:tag name="TABLE_ENCOLOR" val="#FFFFFF"/>
  <p:tag name="KSO_WM_BEAUTIFY_FLAG" val=""/>
  <p:tag name="TABLE_ENDDRAG_ORIGIN_RECT" val="926*260"/>
  <p:tag name="TABLE_ENDDRAG_RECT" val="17*136*926*260"/>
</p:tagLst>
</file>

<file path=ppt/tags/tag9.xml><?xml version="1.0" encoding="utf-8"?>
<p:tagLst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  <p:tag name="KSO_WPP_MARK_KEY" val="8ccf61c1-0f40-4657-8c90-cddb94acb9ce"/>
  <p:tag name="COMMONDATA" val="eyJoZGlkIjoiMzEwNTM5NzYwMDRjMzkwZTVkZjY2ODkwMGIxNGU0OT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2821</Words>
  <Application>WPS 演示</Application>
  <PresentationFormat>宽屏</PresentationFormat>
  <Paragraphs>212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Segoe UI</vt:lpstr>
      <vt:lpstr>黑体</vt:lpstr>
      <vt:lpstr>Arial Unicode MS</vt:lpstr>
      <vt:lpstr>等线</vt:lpstr>
      <vt:lpstr>Wingdings</vt:lpstr>
      <vt:lpstr>Office 主题​​</vt:lpstr>
      <vt:lpstr>PowerPoint 演示文稿</vt:lpstr>
      <vt:lpstr>课程的目的和意义</vt:lpstr>
      <vt:lpstr>系统能力培养概述</vt:lpstr>
      <vt:lpstr>系统能力培养概述</vt:lpstr>
      <vt:lpstr>面向系统能力培养的课程体系</vt:lpstr>
      <vt:lpstr>系统能力培养概述</vt:lpstr>
      <vt:lpstr>课程目标（思政）</vt:lpstr>
      <vt:lpstr>课程概况</vt:lpstr>
      <vt:lpstr>课程概况</vt:lpstr>
      <vt:lpstr>硬件平台简介</vt:lpstr>
      <vt:lpstr>硬件平台简介</vt:lpstr>
      <vt:lpstr>实验内容安排</vt:lpstr>
      <vt:lpstr>准备工作</vt:lpstr>
      <vt:lpstr>成绩评定</vt:lpstr>
      <vt:lpstr>成绩评定</vt:lpstr>
      <vt:lpstr>成绩评定</vt:lpstr>
      <vt:lpstr>成绩评定</vt:lpstr>
      <vt:lpstr>成绩评定</vt:lpstr>
      <vt:lpstr>注意事项</vt:lpstr>
      <vt:lpstr>其他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老狐狸</cp:lastModifiedBy>
  <cp:revision>1946</cp:revision>
  <cp:lastPrinted>2019-09-24T12:30:00Z</cp:lastPrinted>
  <dcterms:created xsi:type="dcterms:W3CDTF">2018-05-09T10:41:00Z</dcterms:created>
  <dcterms:modified xsi:type="dcterms:W3CDTF">2024-09-10T00:30:43Z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2052-12.1.0.17857</vt:lpwstr>
  </property>
  <property fmtid="{D5CDD505-2E9C-101B-9397-08002B2CF9AE}" pid="3" name="ICV">
    <vt:lpwstr>84AECE30206E4714AA000E351C13DB42_12</vt:lpwstr>
  </property>
</Properties>
</file>

<file path=docProps/thumbnail.jpeg>
</file>